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Fredoka One" panose="02000000000000000000" pitchFamily="2" charset="0"/>
      <p:regular r:id="rId12"/>
    </p:embeddedFont>
    <p:embeddedFont>
      <p:font typeface="Nunito"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454"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1d7eb76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11d7eb76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Exit Ticket from Day 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11d7eb7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11d7eb7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3da345f6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3da345f6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11d7eb760_0_1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11d7eb76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11d7eb760_0_2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11d7eb760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Gallery Walk: Print out materials. Create different stations around the room by placing one picture at each station. Students have 4 minutes at each station to think about the questions and respond on a post it note. As they rotate, they will leave their post it notes at that station.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11d7eb760_0_2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11d7eb760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11d7eb760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11d7eb760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11d7eb760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11d7eb760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paperpile.com/g/primary-vs-secondary-sources/"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The Engine Room</a:t>
            </a:r>
            <a:endParaRPr sz="5200">
              <a:solidFill>
                <a:schemeClr val="accent5"/>
              </a:solidFill>
            </a:endParaRPr>
          </a:p>
        </p:txBody>
      </p:sp>
      <p:sp>
        <p:nvSpPr>
          <p:cNvPr id="104" name="Google Shape;104;p23"/>
          <p:cNvSpPr txBox="1"/>
          <p:nvPr/>
        </p:nvSpPr>
        <p:spPr>
          <a:xfrm>
            <a:off x="71275" y="1034100"/>
            <a:ext cx="2505300" cy="3955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How is energy transferred in the engine room? </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________________________________________________________________________________________________________</a:t>
            </a: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________________________________________________________________________________________________________</a:t>
            </a: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a:t>
            </a:r>
            <a:endParaRPr>
              <a:latin typeface="Nunito"/>
              <a:ea typeface="Nunito"/>
              <a:cs typeface="Nunito"/>
              <a:sym typeface="Nunito"/>
            </a:endParaRPr>
          </a:p>
        </p:txBody>
      </p:sp>
      <p:pic>
        <p:nvPicPr>
          <p:cNvPr id="105" name="Google Shape;105;p23" descr="A diagram of the engine system with arrows pointing to the steam input, the valve, the pistons, and the propeller."/>
          <p:cNvPicPr preferRelativeResize="0"/>
          <p:nvPr/>
        </p:nvPicPr>
        <p:blipFill rotWithShape="1">
          <a:blip r:embed="rId3">
            <a:alphaModFix/>
          </a:blip>
          <a:srcRect t="9844"/>
          <a:stretch/>
        </p:blipFill>
        <p:spPr>
          <a:xfrm>
            <a:off x="2646006" y="1124088"/>
            <a:ext cx="4412187" cy="3775823"/>
          </a:xfrm>
          <a:prstGeom prst="rect">
            <a:avLst/>
          </a:prstGeom>
          <a:noFill/>
          <a:ln>
            <a:noFill/>
          </a:ln>
        </p:spPr>
      </p:pic>
      <p:sp>
        <p:nvSpPr>
          <p:cNvPr id="103" name="Google Shape;103;p23"/>
          <p:cNvSpPr txBox="1"/>
          <p:nvPr/>
        </p:nvSpPr>
        <p:spPr>
          <a:xfrm>
            <a:off x="7308675" y="919525"/>
            <a:ext cx="1758600" cy="1046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Steam molecules have _________________energy. </a:t>
            </a:r>
            <a:endParaRPr>
              <a:latin typeface="Nunito"/>
              <a:ea typeface="Nunito"/>
              <a:cs typeface="Nunito"/>
              <a:sym typeface="Nunito"/>
            </a:endParaRPr>
          </a:p>
        </p:txBody>
      </p:sp>
      <p:sp>
        <p:nvSpPr>
          <p:cNvPr id="101" name="Google Shape;101;p23"/>
          <p:cNvSpPr txBox="1"/>
          <p:nvPr/>
        </p:nvSpPr>
        <p:spPr>
          <a:xfrm>
            <a:off x="7127625" y="2105663"/>
            <a:ext cx="19551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The valve has  _______________ energy.</a:t>
            </a:r>
            <a:r>
              <a:rPr lang="en" b="1"/>
              <a:t> </a:t>
            </a:r>
            <a:endParaRPr b="1"/>
          </a:p>
        </p:txBody>
      </p:sp>
      <p:sp>
        <p:nvSpPr>
          <p:cNvPr id="100" name="Google Shape;100;p23"/>
          <p:cNvSpPr txBox="1"/>
          <p:nvPr/>
        </p:nvSpPr>
        <p:spPr>
          <a:xfrm>
            <a:off x="7308675" y="3114388"/>
            <a:ext cx="17586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Pistons have _______________ energy. </a:t>
            </a:r>
            <a:endParaRPr>
              <a:latin typeface="Nunito"/>
              <a:ea typeface="Nunito"/>
              <a:cs typeface="Nunito"/>
              <a:sym typeface="Nunito"/>
            </a:endParaRPr>
          </a:p>
        </p:txBody>
      </p:sp>
      <p:sp>
        <p:nvSpPr>
          <p:cNvPr id="106" name="Google Shape;106;p23"/>
          <p:cNvSpPr txBox="1"/>
          <p:nvPr/>
        </p:nvSpPr>
        <p:spPr>
          <a:xfrm>
            <a:off x="7127625" y="4123100"/>
            <a:ext cx="19551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The propeller has  _______________ energy. </a:t>
            </a:r>
            <a:endParaRPr>
              <a:latin typeface="Nunito"/>
              <a:ea typeface="Nunito"/>
              <a:cs typeface="Nunito"/>
              <a:sym typeface="Nunito"/>
            </a:endParaRPr>
          </a:p>
        </p:txBody>
      </p:sp>
      <p:cxnSp>
        <p:nvCxnSpPr>
          <p:cNvPr id="107" name="Google Shape;107;p23">
            <a:extLst>
              <a:ext uri="{C183D7F6-B498-43B3-948B-1728B52AA6E4}">
                <adec:decorative xmlns:adec="http://schemas.microsoft.com/office/drawing/2017/decorative" val="1"/>
              </a:ext>
            </a:extLst>
          </p:cNvPr>
          <p:cNvCxnSpPr>
            <a:stCxn id="103" idx="1"/>
          </p:cNvCxnSpPr>
          <p:nvPr/>
        </p:nvCxnSpPr>
        <p:spPr>
          <a:xfrm flipH="1">
            <a:off x="6878175" y="1442875"/>
            <a:ext cx="430500" cy="566400"/>
          </a:xfrm>
          <a:prstGeom prst="straightConnector1">
            <a:avLst/>
          </a:prstGeom>
          <a:noFill/>
          <a:ln w="9525" cap="flat" cmpd="sng">
            <a:solidFill>
              <a:srgbClr val="000000"/>
            </a:solidFill>
            <a:prstDash val="solid"/>
            <a:round/>
            <a:headEnd type="none" w="med" len="med"/>
            <a:tailEnd type="triangle" w="med" len="med"/>
          </a:ln>
        </p:spPr>
      </p:cxnSp>
      <p:cxnSp>
        <p:nvCxnSpPr>
          <p:cNvPr id="108" name="Google Shape;108;p23">
            <a:extLst>
              <a:ext uri="{C183D7F6-B498-43B3-948B-1728B52AA6E4}">
                <adec:decorative xmlns:adec="http://schemas.microsoft.com/office/drawing/2017/decorative" val="1"/>
              </a:ext>
            </a:extLst>
          </p:cNvPr>
          <p:cNvCxnSpPr/>
          <p:nvPr/>
        </p:nvCxnSpPr>
        <p:spPr>
          <a:xfrm rot="10800000">
            <a:off x="5839375" y="2267100"/>
            <a:ext cx="1304700" cy="265800"/>
          </a:xfrm>
          <a:prstGeom prst="straightConnector1">
            <a:avLst/>
          </a:prstGeom>
          <a:noFill/>
          <a:ln w="9525" cap="flat" cmpd="sng">
            <a:solidFill>
              <a:srgbClr val="000000"/>
            </a:solidFill>
            <a:prstDash val="solid"/>
            <a:round/>
            <a:headEnd type="none" w="med" len="med"/>
            <a:tailEnd type="triangle" w="med" len="med"/>
          </a:ln>
        </p:spPr>
      </p:cxnSp>
      <p:cxnSp>
        <p:nvCxnSpPr>
          <p:cNvPr id="109" name="Google Shape;109;p23">
            <a:extLst>
              <a:ext uri="{C183D7F6-B498-43B3-948B-1728B52AA6E4}">
                <adec:decorative xmlns:adec="http://schemas.microsoft.com/office/drawing/2017/decorative" val="1"/>
              </a:ext>
            </a:extLst>
          </p:cNvPr>
          <p:cNvCxnSpPr/>
          <p:nvPr/>
        </p:nvCxnSpPr>
        <p:spPr>
          <a:xfrm rot="10800000">
            <a:off x="3080875" y="4443975"/>
            <a:ext cx="4063200" cy="473700"/>
          </a:xfrm>
          <a:prstGeom prst="straightConnector1">
            <a:avLst/>
          </a:prstGeom>
          <a:noFill/>
          <a:ln w="9525" cap="flat" cmpd="sng">
            <a:solidFill>
              <a:srgbClr val="000000"/>
            </a:solidFill>
            <a:prstDash val="solid"/>
            <a:round/>
            <a:headEnd type="none" w="med" len="med"/>
            <a:tailEnd type="triangle" w="med" len="med"/>
          </a:ln>
        </p:spPr>
      </p:cxnSp>
      <p:cxnSp>
        <p:nvCxnSpPr>
          <p:cNvPr id="110" name="Google Shape;110;p23">
            <a:extLst>
              <a:ext uri="{C183D7F6-B498-43B3-948B-1728B52AA6E4}">
                <adec:decorative xmlns:adec="http://schemas.microsoft.com/office/drawing/2017/decorative" val="1"/>
              </a:ext>
            </a:extLst>
          </p:cNvPr>
          <p:cNvCxnSpPr>
            <a:stCxn id="100" idx="1"/>
          </p:cNvCxnSpPr>
          <p:nvPr/>
        </p:nvCxnSpPr>
        <p:spPr>
          <a:xfrm rot="10800000">
            <a:off x="4534875" y="2358538"/>
            <a:ext cx="2773800" cy="11715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4"/>
          <p:cNvSpPr txBox="1">
            <a:spLocks noGrp="1"/>
          </p:cNvSpPr>
          <p:nvPr>
            <p:ph type="ctrTitle" idx="4294967295"/>
          </p:nvPr>
        </p:nvSpPr>
        <p:spPr>
          <a:xfrm>
            <a:off x="977075" y="14925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What do you think it was like to work in the engine room?</a:t>
            </a:r>
            <a:endParaRPr sz="5200">
              <a:solidFill>
                <a:schemeClr val="accent5"/>
              </a:solidFill>
            </a:endParaRPr>
          </a:p>
        </p:txBody>
      </p:sp>
      <p:sp>
        <p:nvSpPr>
          <p:cNvPr id="116" name="Google Shape;116;p24">
            <a:extLst>
              <a:ext uri="{C183D7F6-B498-43B3-948B-1728B52AA6E4}">
                <adec:decorative xmlns:adec="http://schemas.microsoft.com/office/drawing/2017/decorative" val="1"/>
              </a:ext>
            </a:extLst>
          </p:cNvPr>
          <p:cNvSpPr txBox="1"/>
          <p:nvPr/>
        </p:nvSpPr>
        <p:spPr>
          <a:xfrm>
            <a:off x="661825" y="2170075"/>
            <a:ext cx="7905900" cy="24057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What is a historian?</a:t>
            </a:r>
            <a:endParaRPr sz="5200">
              <a:solidFill>
                <a:schemeClr val="accent5"/>
              </a:solidFill>
            </a:endParaRPr>
          </a:p>
        </p:txBody>
      </p:sp>
      <p:sp>
        <p:nvSpPr>
          <p:cNvPr id="122" name="Google Shape;122;p25"/>
          <p:cNvSpPr txBox="1"/>
          <p:nvPr/>
        </p:nvSpPr>
        <p:spPr>
          <a:xfrm>
            <a:off x="661825" y="1098125"/>
            <a:ext cx="53763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 person who studies </a:t>
            </a:r>
            <a:r>
              <a:rPr lang="en" sz="1800" u="sng">
                <a:solidFill>
                  <a:schemeClr val="lt1"/>
                </a:solidFill>
                <a:latin typeface="Nunito"/>
                <a:ea typeface="Nunito"/>
                <a:cs typeface="Nunito"/>
                <a:sym typeface="Nunito"/>
              </a:rPr>
              <a:t>artifacts</a:t>
            </a:r>
            <a:r>
              <a:rPr lang="en" sz="1800">
                <a:solidFill>
                  <a:schemeClr val="lt1"/>
                </a:solidFill>
                <a:latin typeface="Nunito"/>
                <a:ea typeface="Nunito"/>
                <a:cs typeface="Nunito"/>
                <a:sym typeface="Nunito"/>
              </a:rPr>
              <a:t> to learn more about the life during that time period.</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Artifacts can be </a:t>
            </a:r>
            <a:r>
              <a:rPr lang="en" sz="1800" u="sng">
                <a:solidFill>
                  <a:schemeClr val="lt1"/>
                </a:solidFill>
                <a:latin typeface="Nunito"/>
                <a:ea typeface="Nunito"/>
                <a:cs typeface="Nunito"/>
                <a:sym typeface="Nunito"/>
              </a:rPr>
              <a:t>primary sources</a:t>
            </a:r>
            <a:r>
              <a:rPr lang="en" sz="1800">
                <a:solidFill>
                  <a:schemeClr val="lt1"/>
                </a:solidFill>
                <a:latin typeface="Nunito"/>
                <a:ea typeface="Nunito"/>
                <a:cs typeface="Nunito"/>
                <a:sym typeface="Nunito"/>
              </a:rPr>
              <a:t>, or objects, letters, pictures, writing, etc. from that time period.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Artifacts can be </a:t>
            </a:r>
            <a:r>
              <a:rPr lang="en" sz="1800" u="sng">
                <a:solidFill>
                  <a:schemeClr val="lt1"/>
                </a:solidFill>
                <a:latin typeface="Nunito"/>
                <a:ea typeface="Nunito"/>
                <a:cs typeface="Nunito"/>
                <a:sym typeface="Nunito"/>
              </a:rPr>
              <a:t>secondary sources, </a:t>
            </a:r>
            <a:r>
              <a:rPr lang="en" sz="1800">
                <a:solidFill>
                  <a:schemeClr val="lt1"/>
                </a:solidFill>
                <a:latin typeface="Nunito"/>
                <a:ea typeface="Nunito"/>
                <a:cs typeface="Nunito"/>
                <a:sym typeface="Nunito"/>
              </a:rPr>
              <a:t>or articles, books, pictures, etc. after that time period. Secondary sources often use primary sources for information. They summarize, analyze, or give opinions on the topic. </a:t>
            </a:r>
            <a:endParaRPr sz="1800">
              <a:solidFill>
                <a:schemeClr val="lt1"/>
              </a:solidFill>
              <a:latin typeface="Nunito"/>
              <a:ea typeface="Nunito"/>
              <a:cs typeface="Nunito"/>
              <a:sym typeface="Nunito"/>
            </a:endParaRPr>
          </a:p>
          <a:p>
            <a:pPr marL="0" lvl="0" indent="0" algn="ctr"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23" name="Google Shape;123;p25">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48525" y="1430788"/>
            <a:ext cx="2365725" cy="23657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6"/>
          <p:cNvSpPr txBox="1">
            <a:spLocks noGrp="1"/>
          </p:cNvSpPr>
          <p:nvPr>
            <p:ph type="ctrTitle" idx="4294967295"/>
          </p:nvPr>
        </p:nvSpPr>
        <p:spPr>
          <a:xfrm>
            <a:off x="977075" y="959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Your turn to be a historian...</a:t>
            </a:r>
            <a:endParaRPr sz="5200">
              <a:solidFill>
                <a:schemeClr val="accent5"/>
              </a:solidFill>
            </a:endParaRPr>
          </a:p>
        </p:txBody>
      </p:sp>
      <p:sp>
        <p:nvSpPr>
          <p:cNvPr id="129" name="Google Shape;129;p26"/>
          <p:cNvSpPr txBox="1"/>
          <p:nvPr/>
        </p:nvSpPr>
        <p:spPr>
          <a:xfrm>
            <a:off x="661825" y="1773975"/>
            <a:ext cx="7905900" cy="28017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Observe </a:t>
            </a:r>
            <a:r>
              <a:rPr lang="en" sz="1800" u="sng">
                <a:solidFill>
                  <a:schemeClr val="lt1"/>
                </a:solidFill>
                <a:latin typeface="Nunito"/>
                <a:ea typeface="Nunito"/>
                <a:cs typeface="Nunito"/>
                <a:sym typeface="Nunito"/>
              </a:rPr>
              <a:t>primary sources</a:t>
            </a:r>
            <a:r>
              <a:rPr lang="en" sz="1800">
                <a:solidFill>
                  <a:schemeClr val="lt1"/>
                </a:solidFill>
                <a:latin typeface="Nunito"/>
                <a:ea typeface="Nunito"/>
                <a:cs typeface="Nunito"/>
                <a:sym typeface="Nunito"/>
              </a:rPr>
              <a:t> to learn more about working on Hercules in the engine room.</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Think:</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was it like to be in the engine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some of the responsibilities of the people in the engine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positive parts of the job? Negative parts?</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Who worked there? Who DIDN’T work there? </a:t>
            </a:r>
            <a:endParaRPr>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Prove:</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How can you </a:t>
            </a:r>
            <a:r>
              <a:rPr lang="en" u="sng">
                <a:solidFill>
                  <a:schemeClr val="lt1"/>
                </a:solidFill>
                <a:latin typeface="Nunito"/>
                <a:ea typeface="Nunito"/>
                <a:cs typeface="Nunito"/>
                <a:sym typeface="Nunito"/>
              </a:rPr>
              <a:t>support</a:t>
            </a:r>
            <a:r>
              <a:rPr lang="en">
                <a:solidFill>
                  <a:schemeClr val="lt1"/>
                </a:solidFill>
                <a:latin typeface="Nunito"/>
                <a:ea typeface="Nunito"/>
                <a:cs typeface="Nunito"/>
                <a:sym typeface="Nunito"/>
              </a:rPr>
              <a:t> your thinking using information from the primary sources? </a:t>
            </a:r>
            <a:endParaRPr sz="1800">
              <a:solidFill>
                <a:schemeClr val="lt1"/>
              </a:solidFill>
              <a:latin typeface="Nunito"/>
              <a:ea typeface="Nunito"/>
              <a:cs typeface="Nunito"/>
              <a:sym typeface="Nunito"/>
            </a:endParaRPr>
          </a:p>
          <a:p>
            <a:pPr marL="0" lvl="0" indent="0" algn="ctr"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Gallery Walk</a:t>
            </a:r>
            <a:endParaRPr sz="5200">
              <a:solidFill>
                <a:schemeClr val="accent5"/>
              </a:solidFill>
            </a:endParaRPr>
          </a:p>
        </p:txBody>
      </p:sp>
      <p:sp>
        <p:nvSpPr>
          <p:cNvPr id="135" name="Google Shape;135;p27"/>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You will have </a:t>
            </a:r>
            <a:r>
              <a:rPr lang="en" sz="1800" u="sng">
                <a:solidFill>
                  <a:schemeClr val="lt1"/>
                </a:solidFill>
                <a:latin typeface="Nunito"/>
                <a:ea typeface="Nunito"/>
                <a:cs typeface="Nunito"/>
                <a:sym typeface="Nunito"/>
              </a:rPr>
              <a:t>4 minutes</a:t>
            </a:r>
            <a:r>
              <a:rPr lang="en" sz="1800">
                <a:solidFill>
                  <a:schemeClr val="lt1"/>
                </a:solidFill>
                <a:latin typeface="Nunito"/>
                <a:ea typeface="Nunito"/>
                <a:cs typeface="Nunito"/>
                <a:sym typeface="Nunito"/>
              </a:rPr>
              <a:t> at each station to observe the primary source.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Think:</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was it like to be in the engine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some of the responsibilities of the people in the engine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positive parts of the job? Negative parts?</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Who worked there? Who DIDN’T work there? </a:t>
            </a:r>
            <a:endParaRPr>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Prove:</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How can you </a:t>
            </a:r>
            <a:r>
              <a:rPr lang="en" u="sng">
                <a:solidFill>
                  <a:schemeClr val="lt1"/>
                </a:solidFill>
                <a:latin typeface="Nunito"/>
                <a:ea typeface="Nunito"/>
                <a:cs typeface="Nunito"/>
                <a:sym typeface="Nunito"/>
              </a:rPr>
              <a:t>support</a:t>
            </a:r>
            <a:r>
              <a:rPr lang="en">
                <a:solidFill>
                  <a:schemeClr val="lt1"/>
                </a:solidFill>
                <a:latin typeface="Nunito"/>
                <a:ea typeface="Nunito"/>
                <a:cs typeface="Nunito"/>
                <a:sym typeface="Nunito"/>
              </a:rPr>
              <a:t> your thinking using information from the primary sources?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Sentence Frames: </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am noticing that...I think this because…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think...because in the source…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agree/disagree with this idea because…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want to add on that...the proof is that...</a:t>
            </a:r>
            <a:endParaRPr>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Individual Reflection</a:t>
            </a:r>
            <a:endParaRPr sz="5200">
              <a:solidFill>
                <a:schemeClr val="accent5"/>
              </a:solidFill>
            </a:endParaRPr>
          </a:p>
        </p:txBody>
      </p:sp>
      <p:sp>
        <p:nvSpPr>
          <p:cNvPr id="141" name="Google Shape;141;p28"/>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Return to the stations to read about what your classmates wrote about each secondary source. </a:t>
            </a:r>
            <a:r>
              <a:rPr lang="en" sz="1800" u="sng">
                <a:solidFill>
                  <a:schemeClr val="lt1"/>
                </a:solidFill>
                <a:latin typeface="Nunito"/>
                <a:ea typeface="Nunito"/>
                <a:cs typeface="Nunito"/>
                <a:sym typeface="Nunito"/>
              </a:rPr>
              <a:t>Think critically about their responses:</a:t>
            </a:r>
            <a:r>
              <a:rPr lang="en" sz="1800">
                <a:solidFill>
                  <a:schemeClr val="lt1"/>
                </a:solidFill>
                <a:latin typeface="Nunito"/>
                <a:ea typeface="Nunito"/>
                <a:cs typeface="Nunito"/>
                <a:sym typeface="Nunito"/>
              </a:rPr>
              <a:t> Do you agree or disagree with them? Why?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When you are finished, go back to your seat and continue your individual reflection. What did you observe about the experience in the engine room? What questions do you still have about it?</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Class Reflection</a:t>
            </a:r>
            <a:endParaRPr sz="5200" dirty="0">
              <a:solidFill>
                <a:schemeClr val="accent5"/>
              </a:solidFill>
            </a:endParaRPr>
          </a:p>
        </p:txBody>
      </p:sp>
      <p:sp>
        <p:nvSpPr>
          <p:cNvPr id="147" name="Google Shape;147;p29"/>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chemeClr val="lt1"/>
                </a:solidFill>
                <a:latin typeface="Nunito"/>
                <a:ea typeface="Nunito"/>
                <a:cs typeface="Nunito"/>
                <a:sym typeface="Nunito"/>
              </a:rPr>
              <a:t>What did you observe about working in the engine room? What is your proof?</a:t>
            </a:r>
            <a:endParaRPr sz="1800">
              <a:solidFill>
                <a:schemeClr val="lt1"/>
              </a:solidFill>
              <a:latin typeface="Nunito"/>
              <a:ea typeface="Nunito"/>
              <a:cs typeface="Nunito"/>
              <a:sym typeface="Nunito"/>
            </a:endParaRPr>
          </a:p>
          <a:p>
            <a:pPr marL="457200" lvl="0" indent="-342900" algn="l" rtl="0">
              <a:lnSpc>
                <a:spcPct val="115000"/>
              </a:lnSpc>
              <a:spcBef>
                <a:spcPts val="1200"/>
              </a:spcBef>
              <a:spcAft>
                <a:spcPts val="0"/>
              </a:spcAft>
              <a:buClr>
                <a:schemeClr val="lt1"/>
              </a:buClr>
              <a:buSzPts val="1800"/>
              <a:buFont typeface="Nunito"/>
              <a:buChar char="●"/>
            </a:pPr>
            <a:r>
              <a:rPr lang="en" sz="1800">
                <a:solidFill>
                  <a:srgbClr val="595959"/>
                </a:solidFill>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Char char="●"/>
            </a:pPr>
            <a:r>
              <a:rPr lang="en" sz="1800">
                <a:latin typeface="Nunito"/>
                <a:ea typeface="Nunito"/>
                <a:cs typeface="Nunito"/>
                <a:sym typeface="Nunito"/>
              </a:rPr>
              <a:t> </a:t>
            </a:r>
            <a:r>
              <a:rPr lang="en" sz="1800" b="1"/>
              <a:t> </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Class Reflection #2</a:t>
            </a:r>
            <a:endParaRPr sz="5200" dirty="0">
              <a:solidFill>
                <a:schemeClr val="accent5"/>
              </a:solidFill>
            </a:endParaRPr>
          </a:p>
        </p:txBody>
      </p:sp>
      <p:sp>
        <p:nvSpPr>
          <p:cNvPr id="153" name="Google Shape;153;p30"/>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chemeClr val="lt1"/>
                </a:solidFill>
                <a:latin typeface="Nunito"/>
                <a:ea typeface="Nunito"/>
                <a:cs typeface="Nunito"/>
                <a:sym typeface="Nunito"/>
              </a:rPr>
              <a:t>What questions do you still have about the engine room? </a:t>
            </a:r>
            <a:endParaRPr sz="1800">
              <a:solidFill>
                <a:schemeClr val="lt1"/>
              </a:solidFill>
              <a:latin typeface="Nunito"/>
              <a:ea typeface="Nunito"/>
              <a:cs typeface="Nunito"/>
              <a:sym typeface="Nunito"/>
            </a:endParaRPr>
          </a:p>
          <a:p>
            <a:pPr marL="457200" lvl="0" indent="-342900" algn="l" rtl="0">
              <a:lnSpc>
                <a:spcPct val="115000"/>
              </a:lnSpc>
              <a:spcBef>
                <a:spcPts val="1200"/>
              </a:spcBef>
              <a:spcAft>
                <a:spcPts val="0"/>
              </a:spcAft>
              <a:buClr>
                <a:schemeClr val="lt1"/>
              </a:buClr>
              <a:buSzPts val="1800"/>
              <a:buFont typeface="Nunito"/>
              <a:buChar char="●"/>
            </a:pPr>
            <a:r>
              <a:rPr lang="en" sz="1800">
                <a:solidFill>
                  <a:srgbClr val="595959"/>
                </a:solidFill>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Char char="●"/>
            </a:pPr>
            <a:r>
              <a:rPr lang="en" sz="1800">
                <a:latin typeface="Nunito"/>
                <a:ea typeface="Nunito"/>
                <a:cs typeface="Nunito"/>
                <a:sym typeface="Nunito"/>
              </a:rPr>
              <a:t> </a:t>
            </a:r>
            <a:r>
              <a:rPr lang="en" sz="1800" b="1"/>
              <a:t> </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On-screen Show (16:9)</PresentationFormat>
  <Paragraphs>84</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Nunito</vt:lpstr>
      <vt:lpstr>Fredoka One</vt:lpstr>
      <vt:lpstr>Arial</vt:lpstr>
      <vt:lpstr>Simple Light</vt:lpstr>
      <vt:lpstr>Sandys template</vt:lpstr>
      <vt:lpstr>The Engine Room</vt:lpstr>
      <vt:lpstr>What do you think it was like to work in the engine room?</vt:lpstr>
      <vt:lpstr>What is a historian?</vt:lpstr>
      <vt:lpstr>Your turn to be a historian...</vt:lpstr>
      <vt:lpstr>Gallery Walk</vt:lpstr>
      <vt:lpstr>Individual Reflection</vt:lpstr>
      <vt:lpstr>Class Reflection</vt:lpstr>
      <vt:lpstr>Class Reflection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2025-09-19T18:31:31Z</dcterms:modified>
</cp:coreProperties>
</file>